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9" r:id="rId2"/>
    <p:sldId id="260" r:id="rId3"/>
    <p:sldId id="274" r:id="rId4"/>
    <p:sldId id="261" r:id="rId5"/>
    <p:sldId id="262" r:id="rId6"/>
    <p:sldId id="263" r:id="rId7"/>
    <p:sldId id="283" r:id="rId8"/>
    <p:sldId id="284" r:id="rId9"/>
    <p:sldId id="275" r:id="rId10"/>
    <p:sldId id="265" r:id="rId11"/>
    <p:sldId id="266" r:id="rId12"/>
    <p:sldId id="267" r:id="rId13"/>
    <p:sldId id="268" r:id="rId14"/>
    <p:sldId id="273" r:id="rId15"/>
    <p:sldId id="282" r:id="rId16"/>
    <p:sldId id="269" r:id="rId17"/>
    <p:sldId id="270" r:id="rId18"/>
    <p:sldId id="271" r:id="rId19"/>
    <p:sldId id="272" r:id="rId20"/>
    <p:sldId id="285" r:id="rId21"/>
    <p:sldId id="286" r:id="rId22"/>
    <p:sldId id="276" r:id="rId23"/>
    <p:sldId id="287" r:id="rId24"/>
    <p:sldId id="277" r:id="rId25"/>
    <p:sldId id="288" r:id="rId26"/>
    <p:sldId id="289" r:id="rId27"/>
    <p:sldId id="278" r:id="rId28"/>
    <p:sldId id="279" r:id="rId29"/>
    <p:sldId id="280" r:id="rId30"/>
    <p:sldId id="28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0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79254" autoAdjust="0"/>
  </p:normalViewPr>
  <p:slideViewPr>
    <p:cSldViewPr snapToGrid="0" snapToObjects="1">
      <p:cViewPr varScale="1">
        <p:scale>
          <a:sx n="59" d="100"/>
          <a:sy n="59" d="100"/>
        </p:scale>
        <p:origin x="-96" y="-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29AFB-59F5-4C94-8FCA-0AB5B31055A1}" type="doc">
      <dgm:prSet loTypeId="urn:microsoft.com/office/officeart/2005/8/layout/cycle3" loCatId="cycle" qsTypeId="urn:microsoft.com/office/officeart/2005/8/quickstyle/simple1#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70938492-2E26-48F7-9EB7-F79362F54C14}">
      <dgm:prSet phldrT="[Text]"/>
      <dgm:spPr>
        <a:xfrm>
          <a:off x="1296140" y="1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Create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74A0347C-F0A9-4598-B564-4F21E463F451}" type="parTrans" cxnId="{80AA2B70-355A-4FA4-9FB9-137CD1E9EF85}">
      <dgm:prSet/>
      <dgm:spPr/>
      <dgm:t>
        <a:bodyPr/>
        <a:lstStyle/>
        <a:p>
          <a:endParaRPr lang="en-GB"/>
        </a:p>
      </dgm:t>
    </dgm:pt>
    <dgm:pt modelId="{1A65F0E2-F1C8-4F9D-8591-A02D69F746E0}" type="sibTrans" cxnId="{80AA2B70-355A-4FA4-9FB9-137CD1E9EF85}">
      <dgm:prSet/>
      <dgm:spPr>
        <a:xfrm>
          <a:off x="415838" y="-5282"/>
          <a:ext cx="2714525" cy="2714525"/>
        </a:xfrm>
        <a:solidFill>
          <a:srgbClr val="E75C00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GB"/>
        </a:p>
      </dgm:t>
    </dgm:pt>
    <dgm:pt modelId="{11FE78AA-94D0-4EA4-9A04-4CF9DBA8DD9D}">
      <dgm:prSet phldrT="[Text]"/>
      <dgm:spPr>
        <a:xfrm>
          <a:off x="2252758" y="550942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Document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2DDE25B9-0791-4514-91C3-4E680CC9AB1B}" type="parTrans" cxnId="{B21BF4FE-A866-4BB1-9EC8-D0119E73974A}">
      <dgm:prSet/>
      <dgm:spPr/>
      <dgm:t>
        <a:bodyPr/>
        <a:lstStyle/>
        <a:p>
          <a:endParaRPr lang="en-GB"/>
        </a:p>
      </dgm:t>
    </dgm:pt>
    <dgm:pt modelId="{97892508-0E46-43AC-8DDB-6B6423E1B22B}" type="sibTrans" cxnId="{B21BF4FE-A866-4BB1-9EC8-D0119E73974A}">
      <dgm:prSet/>
      <dgm:spPr/>
      <dgm:t>
        <a:bodyPr/>
        <a:lstStyle/>
        <a:p>
          <a:endParaRPr lang="en-GB"/>
        </a:p>
      </dgm:t>
    </dgm:pt>
    <dgm:pt modelId="{43E5C990-BC01-49B2-A495-2065E2B7915D}">
      <dgm:prSet phldrT="[Text]"/>
      <dgm:spPr>
        <a:xfrm>
          <a:off x="2252758" y="1652169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Use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01D1D6A6-C2D8-4610-A779-58AF66FBB451}" type="parTrans" cxnId="{181D0586-5DCD-460D-8949-1226E4CAD3FD}">
      <dgm:prSet/>
      <dgm:spPr/>
      <dgm:t>
        <a:bodyPr/>
        <a:lstStyle/>
        <a:p>
          <a:endParaRPr lang="en-GB"/>
        </a:p>
      </dgm:t>
    </dgm:pt>
    <dgm:pt modelId="{1594A925-F6A3-490F-ADD1-C18404D0FAB9}" type="sibTrans" cxnId="{181D0586-5DCD-460D-8949-1226E4CAD3FD}">
      <dgm:prSet/>
      <dgm:spPr/>
      <dgm:t>
        <a:bodyPr/>
        <a:lstStyle/>
        <a:p>
          <a:endParaRPr lang="en-GB"/>
        </a:p>
      </dgm:t>
    </dgm:pt>
    <dgm:pt modelId="{F93DF7C0-7508-4FA7-A14F-C0833F7989FE}">
      <dgm:prSet phldrT="[Text]"/>
      <dgm:spPr>
        <a:xfrm>
          <a:off x="345376" y="1652169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Share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B2BC54D8-A5CD-4E6E-BF91-9511CB54AA17}" type="parTrans" cxnId="{F4A15F0D-97D6-481A-96D1-2E50B1384D6B}">
      <dgm:prSet/>
      <dgm:spPr/>
      <dgm:t>
        <a:bodyPr/>
        <a:lstStyle/>
        <a:p>
          <a:endParaRPr lang="en-GB"/>
        </a:p>
      </dgm:t>
    </dgm:pt>
    <dgm:pt modelId="{E20E2F6A-8550-4BB0-8872-F0D8C4ED541C}" type="sibTrans" cxnId="{F4A15F0D-97D6-481A-96D1-2E50B1384D6B}">
      <dgm:prSet/>
      <dgm:spPr/>
      <dgm:t>
        <a:bodyPr/>
        <a:lstStyle/>
        <a:p>
          <a:endParaRPr lang="en-GB"/>
        </a:p>
      </dgm:t>
    </dgm:pt>
    <dgm:pt modelId="{03FB6D69-7BBA-457F-A039-23A6E113196A}">
      <dgm:prSet phldrT="[Text]"/>
      <dgm:spPr>
        <a:xfrm>
          <a:off x="345376" y="550942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Preserve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774D3DAA-F615-4C6E-8AF1-689BBD15FB8F}" type="parTrans" cxnId="{D5F097AD-0038-4E41-B413-1CD8195BF946}">
      <dgm:prSet/>
      <dgm:spPr/>
      <dgm:t>
        <a:bodyPr/>
        <a:lstStyle/>
        <a:p>
          <a:endParaRPr lang="en-GB"/>
        </a:p>
      </dgm:t>
    </dgm:pt>
    <dgm:pt modelId="{E470E79C-346C-404A-A9FE-693677EA7448}" type="sibTrans" cxnId="{D5F097AD-0038-4E41-B413-1CD8195BF946}">
      <dgm:prSet/>
      <dgm:spPr/>
      <dgm:t>
        <a:bodyPr/>
        <a:lstStyle/>
        <a:p>
          <a:endParaRPr lang="en-GB"/>
        </a:p>
      </dgm:t>
    </dgm:pt>
    <dgm:pt modelId="{0E076F2D-29B6-4BE6-953B-E02C29A415E1}">
      <dgm:prSet phldrT="[Text]"/>
      <dgm:spPr>
        <a:xfrm>
          <a:off x="1299067" y="2202782"/>
          <a:ext cx="953921" cy="476960"/>
        </a:xfr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GB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Store</a:t>
          </a:r>
          <a:endParaRPr lang="en-GB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A551CB95-F54E-4DC0-B606-CA7CEC79DD20}" type="parTrans" cxnId="{1A794471-8DA5-4CD3-807E-28FB1E9B34CC}">
      <dgm:prSet/>
      <dgm:spPr/>
      <dgm:t>
        <a:bodyPr/>
        <a:lstStyle/>
        <a:p>
          <a:endParaRPr lang="en-GB"/>
        </a:p>
      </dgm:t>
    </dgm:pt>
    <dgm:pt modelId="{8F2C7463-D012-40AA-818A-30E8BDC68992}" type="sibTrans" cxnId="{1A794471-8DA5-4CD3-807E-28FB1E9B34CC}">
      <dgm:prSet/>
      <dgm:spPr/>
      <dgm:t>
        <a:bodyPr/>
        <a:lstStyle/>
        <a:p>
          <a:endParaRPr lang="en-GB"/>
        </a:p>
      </dgm:t>
    </dgm:pt>
    <dgm:pt modelId="{A8E25276-E0BD-4887-91AF-277E5BE97D57}" type="pres">
      <dgm:prSet presAssocID="{C5329AFB-59F5-4C94-8FCA-0AB5B31055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60657-85F1-42F6-B1BA-5EEEF4DABB05}" type="pres">
      <dgm:prSet presAssocID="{C5329AFB-59F5-4C94-8FCA-0AB5B31055A1}" presName="cycle" presStyleCnt="0"/>
      <dgm:spPr/>
    </dgm:pt>
    <dgm:pt modelId="{69EE2C61-6425-4640-909C-00656A7B900D}" type="pres">
      <dgm:prSet presAssocID="{70938492-2E26-48F7-9EB7-F79362F54C14}" presName="nodeFirstNode" presStyleLbl="node1" presStyleIdx="0" presStyleCnt="6" custRadScaleRad="100030" custRadScaleInc="-29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  <dgm:pt modelId="{C057B53F-C3BB-483B-8C8D-2531B5A6F112}" type="pres">
      <dgm:prSet presAssocID="{1A65F0E2-F1C8-4F9D-8591-A02D69F746E0}" presName="sibTransFirstNode" presStyleLbl="bgShp" presStyleIdx="0" presStyleCnt="1"/>
      <dgm:spPr>
        <a:prstGeom prst="circularArrow">
          <a:avLst>
            <a:gd name="adj1" fmla="val 5274"/>
            <a:gd name="adj2" fmla="val 312630"/>
            <a:gd name="adj3" fmla="val 14360755"/>
            <a:gd name="adj4" fmla="val 17049821"/>
            <a:gd name="adj5" fmla="val 5477"/>
          </a:avLst>
        </a:prstGeom>
      </dgm:spPr>
      <dgm:t>
        <a:bodyPr/>
        <a:lstStyle/>
        <a:p>
          <a:endParaRPr lang="en-GB"/>
        </a:p>
      </dgm:t>
    </dgm:pt>
    <dgm:pt modelId="{FBF47795-8134-4B54-AF37-523ED6FDEF9F}" type="pres">
      <dgm:prSet presAssocID="{11FE78AA-94D0-4EA4-9A04-4CF9DBA8DD9D}" presName="nodeFollowingNodes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  <dgm:pt modelId="{C45297F9-5019-40F1-BC26-11A696317A55}" type="pres">
      <dgm:prSet presAssocID="{43E5C990-BC01-49B2-A495-2065E2B7915D}" presName="nodeFollowingNodes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  <dgm:pt modelId="{62AA2BA5-611F-494C-B1D0-A0921BBFACD9}" type="pres">
      <dgm:prSet presAssocID="{0E076F2D-29B6-4BE6-953B-E02C29A415E1}" presName="nodeFollowingNodes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  <dgm:pt modelId="{E068E2B9-1EF1-481C-B52A-467A3FF42150}" type="pres">
      <dgm:prSet presAssocID="{F93DF7C0-7508-4FA7-A14F-C0833F7989FE}" presName="nodeFollowingNodes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  <dgm:pt modelId="{4526CD32-D2FE-40FD-89A3-A6382E0D23EE}" type="pres">
      <dgm:prSet presAssocID="{03FB6D69-7BBA-457F-A039-23A6E113196A}" presName="nodeFollowingNodes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</dgm:ptLst>
  <dgm:cxnLst>
    <dgm:cxn modelId="{E0BD5686-7E1E-4281-9D85-6CFBD0ED9C59}" type="presOf" srcId="{C5329AFB-59F5-4C94-8FCA-0AB5B31055A1}" destId="{A8E25276-E0BD-4887-91AF-277E5BE97D57}" srcOrd="0" destOrd="0" presId="urn:microsoft.com/office/officeart/2005/8/layout/cycle3"/>
    <dgm:cxn modelId="{181D0586-5DCD-460D-8949-1226E4CAD3FD}" srcId="{C5329AFB-59F5-4C94-8FCA-0AB5B31055A1}" destId="{43E5C990-BC01-49B2-A495-2065E2B7915D}" srcOrd="2" destOrd="0" parTransId="{01D1D6A6-C2D8-4610-A779-58AF66FBB451}" sibTransId="{1594A925-F6A3-490F-ADD1-C18404D0FAB9}"/>
    <dgm:cxn modelId="{B1FE2430-6D5A-4332-8950-F5A6371AF340}" type="presOf" srcId="{11FE78AA-94D0-4EA4-9A04-4CF9DBA8DD9D}" destId="{FBF47795-8134-4B54-AF37-523ED6FDEF9F}" srcOrd="0" destOrd="0" presId="urn:microsoft.com/office/officeart/2005/8/layout/cycle3"/>
    <dgm:cxn modelId="{B807D240-79E1-46E4-A459-1B92ABB61BDC}" type="presOf" srcId="{43E5C990-BC01-49B2-A495-2065E2B7915D}" destId="{C45297F9-5019-40F1-BC26-11A696317A55}" srcOrd="0" destOrd="0" presId="urn:microsoft.com/office/officeart/2005/8/layout/cycle3"/>
    <dgm:cxn modelId="{598B8B91-3EEE-4A8A-BF6D-7F6D60CFE287}" type="presOf" srcId="{70938492-2E26-48F7-9EB7-F79362F54C14}" destId="{69EE2C61-6425-4640-909C-00656A7B900D}" srcOrd="0" destOrd="0" presId="urn:microsoft.com/office/officeart/2005/8/layout/cycle3"/>
    <dgm:cxn modelId="{F4A15F0D-97D6-481A-96D1-2E50B1384D6B}" srcId="{C5329AFB-59F5-4C94-8FCA-0AB5B31055A1}" destId="{F93DF7C0-7508-4FA7-A14F-C0833F7989FE}" srcOrd="4" destOrd="0" parTransId="{B2BC54D8-A5CD-4E6E-BF91-9511CB54AA17}" sibTransId="{E20E2F6A-8550-4BB0-8872-F0D8C4ED541C}"/>
    <dgm:cxn modelId="{80AA2B70-355A-4FA4-9FB9-137CD1E9EF85}" srcId="{C5329AFB-59F5-4C94-8FCA-0AB5B31055A1}" destId="{70938492-2E26-48F7-9EB7-F79362F54C14}" srcOrd="0" destOrd="0" parTransId="{74A0347C-F0A9-4598-B564-4F21E463F451}" sibTransId="{1A65F0E2-F1C8-4F9D-8591-A02D69F746E0}"/>
    <dgm:cxn modelId="{14034001-F2E9-4D4E-8BDD-5144C5FA4618}" type="presOf" srcId="{1A65F0E2-F1C8-4F9D-8591-A02D69F746E0}" destId="{C057B53F-C3BB-483B-8C8D-2531B5A6F112}" srcOrd="0" destOrd="0" presId="urn:microsoft.com/office/officeart/2005/8/layout/cycle3"/>
    <dgm:cxn modelId="{D5F097AD-0038-4E41-B413-1CD8195BF946}" srcId="{C5329AFB-59F5-4C94-8FCA-0AB5B31055A1}" destId="{03FB6D69-7BBA-457F-A039-23A6E113196A}" srcOrd="5" destOrd="0" parTransId="{774D3DAA-F615-4C6E-8AF1-689BBD15FB8F}" sibTransId="{E470E79C-346C-404A-A9FE-693677EA7448}"/>
    <dgm:cxn modelId="{0F83D12E-9415-4BBF-A6D8-00460170AABE}" type="presOf" srcId="{0E076F2D-29B6-4BE6-953B-E02C29A415E1}" destId="{62AA2BA5-611F-494C-B1D0-A0921BBFACD9}" srcOrd="0" destOrd="0" presId="urn:microsoft.com/office/officeart/2005/8/layout/cycle3"/>
    <dgm:cxn modelId="{68004FFB-2DDE-423D-B989-66518D6D73CD}" type="presOf" srcId="{03FB6D69-7BBA-457F-A039-23A6E113196A}" destId="{4526CD32-D2FE-40FD-89A3-A6382E0D23EE}" srcOrd="0" destOrd="0" presId="urn:microsoft.com/office/officeart/2005/8/layout/cycle3"/>
    <dgm:cxn modelId="{61C762D4-632F-4F15-AD4C-4D7AECCFEF27}" type="presOf" srcId="{F93DF7C0-7508-4FA7-A14F-C0833F7989FE}" destId="{E068E2B9-1EF1-481C-B52A-467A3FF42150}" srcOrd="0" destOrd="0" presId="urn:microsoft.com/office/officeart/2005/8/layout/cycle3"/>
    <dgm:cxn modelId="{1A794471-8DA5-4CD3-807E-28FB1E9B34CC}" srcId="{C5329AFB-59F5-4C94-8FCA-0AB5B31055A1}" destId="{0E076F2D-29B6-4BE6-953B-E02C29A415E1}" srcOrd="3" destOrd="0" parTransId="{A551CB95-F54E-4DC0-B606-CA7CEC79DD20}" sibTransId="{8F2C7463-D012-40AA-818A-30E8BDC68992}"/>
    <dgm:cxn modelId="{B21BF4FE-A866-4BB1-9EC8-D0119E73974A}" srcId="{C5329AFB-59F5-4C94-8FCA-0AB5B31055A1}" destId="{11FE78AA-94D0-4EA4-9A04-4CF9DBA8DD9D}" srcOrd="1" destOrd="0" parTransId="{2DDE25B9-0791-4514-91C3-4E680CC9AB1B}" sibTransId="{97892508-0E46-43AC-8DDB-6B6423E1B22B}"/>
    <dgm:cxn modelId="{6083B303-7147-466C-9022-D98FCB778D1D}" type="presParOf" srcId="{A8E25276-E0BD-4887-91AF-277E5BE97D57}" destId="{08D60657-85F1-42F6-B1BA-5EEEF4DABB05}" srcOrd="0" destOrd="0" presId="urn:microsoft.com/office/officeart/2005/8/layout/cycle3"/>
    <dgm:cxn modelId="{1A23E73C-AE6D-4793-8F94-CA612B696E86}" type="presParOf" srcId="{08D60657-85F1-42F6-B1BA-5EEEF4DABB05}" destId="{69EE2C61-6425-4640-909C-00656A7B900D}" srcOrd="0" destOrd="0" presId="urn:microsoft.com/office/officeart/2005/8/layout/cycle3"/>
    <dgm:cxn modelId="{3CB0639C-D7AE-41F4-86AB-D19E881A7CE7}" type="presParOf" srcId="{08D60657-85F1-42F6-B1BA-5EEEF4DABB05}" destId="{C057B53F-C3BB-483B-8C8D-2531B5A6F112}" srcOrd="1" destOrd="0" presId="urn:microsoft.com/office/officeart/2005/8/layout/cycle3"/>
    <dgm:cxn modelId="{A9EA4860-ACE9-4272-899D-E7FD6D3BC8ED}" type="presParOf" srcId="{08D60657-85F1-42F6-B1BA-5EEEF4DABB05}" destId="{FBF47795-8134-4B54-AF37-523ED6FDEF9F}" srcOrd="2" destOrd="0" presId="urn:microsoft.com/office/officeart/2005/8/layout/cycle3"/>
    <dgm:cxn modelId="{D2831EFB-F3EC-4B7A-BC1F-DAD6E9EDB623}" type="presParOf" srcId="{08D60657-85F1-42F6-B1BA-5EEEF4DABB05}" destId="{C45297F9-5019-40F1-BC26-11A696317A55}" srcOrd="3" destOrd="0" presId="urn:microsoft.com/office/officeart/2005/8/layout/cycle3"/>
    <dgm:cxn modelId="{8C25B1AE-2416-4867-9262-9BAAC1EACF31}" type="presParOf" srcId="{08D60657-85F1-42F6-B1BA-5EEEF4DABB05}" destId="{62AA2BA5-611F-494C-B1D0-A0921BBFACD9}" srcOrd="4" destOrd="0" presId="urn:microsoft.com/office/officeart/2005/8/layout/cycle3"/>
    <dgm:cxn modelId="{38AD971A-7413-45BB-B1FC-B3538190670C}" type="presParOf" srcId="{08D60657-85F1-42F6-B1BA-5EEEF4DABB05}" destId="{E068E2B9-1EF1-481C-B52A-467A3FF42150}" srcOrd="5" destOrd="0" presId="urn:microsoft.com/office/officeart/2005/8/layout/cycle3"/>
    <dgm:cxn modelId="{580E74FD-57AF-40AE-A3EA-5980D4BEB9B2}" type="presParOf" srcId="{08D60657-85F1-42F6-B1BA-5EEEF4DABB05}" destId="{4526CD32-D2FE-40FD-89A3-A6382E0D23EE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7B53F-C3BB-483B-8C8D-2531B5A6F112}">
      <dsp:nvSpPr>
        <dsp:cNvPr id="0" name=""/>
        <dsp:cNvSpPr/>
      </dsp:nvSpPr>
      <dsp:spPr>
        <a:xfrm>
          <a:off x="140994" y="-5842"/>
          <a:ext cx="3405040" cy="3405040"/>
        </a:xfrm>
        <a:prstGeom prst="circularArrow">
          <a:avLst>
            <a:gd name="adj1" fmla="val 5274"/>
            <a:gd name="adj2" fmla="val 312630"/>
            <a:gd name="adj3" fmla="val 14360755"/>
            <a:gd name="adj4" fmla="val 17049821"/>
            <a:gd name="adj5" fmla="val 5477"/>
          </a:avLst>
        </a:prstGeom>
        <a:solidFill>
          <a:srgbClr val="E75C00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EE2C61-6425-4640-909C-00656A7B900D}">
      <dsp:nvSpPr>
        <dsp:cNvPr id="0" name=""/>
        <dsp:cNvSpPr/>
      </dsp:nvSpPr>
      <dsp:spPr>
        <a:xfrm>
          <a:off x="1241014" y="492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Create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1270426" y="29904"/>
        <a:ext cx="1146176" cy="543676"/>
      </dsp:txXfrm>
    </dsp:sp>
    <dsp:sp modelId="{FBF47795-8134-4B54-AF37-523ED6FDEF9F}">
      <dsp:nvSpPr>
        <dsp:cNvPr id="0" name=""/>
        <dsp:cNvSpPr/>
      </dsp:nvSpPr>
      <dsp:spPr>
        <a:xfrm>
          <a:off x="2440974" y="691579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Document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2470386" y="720991"/>
        <a:ext cx="1146176" cy="543676"/>
      </dsp:txXfrm>
    </dsp:sp>
    <dsp:sp modelId="{C45297F9-5019-40F1-BC26-11A696317A55}">
      <dsp:nvSpPr>
        <dsp:cNvPr id="0" name=""/>
        <dsp:cNvSpPr/>
      </dsp:nvSpPr>
      <dsp:spPr>
        <a:xfrm>
          <a:off x="2440974" y="2072934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Use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2470386" y="2102346"/>
        <a:ext cx="1146176" cy="543676"/>
      </dsp:txXfrm>
    </dsp:sp>
    <dsp:sp modelId="{62AA2BA5-611F-494C-B1D0-A0921BBFACD9}">
      <dsp:nvSpPr>
        <dsp:cNvPr id="0" name=""/>
        <dsp:cNvSpPr/>
      </dsp:nvSpPr>
      <dsp:spPr>
        <a:xfrm>
          <a:off x="1244685" y="2763612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Store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1274097" y="2793024"/>
        <a:ext cx="1146176" cy="543676"/>
      </dsp:txXfrm>
    </dsp:sp>
    <dsp:sp modelId="{E068E2B9-1EF1-481C-B52A-467A3FF42150}">
      <dsp:nvSpPr>
        <dsp:cNvPr id="0" name=""/>
        <dsp:cNvSpPr/>
      </dsp:nvSpPr>
      <dsp:spPr>
        <a:xfrm>
          <a:off x="48397" y="2072934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Share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77809" y="2102346"/>
        <a:ext cx="1146176" cy="543676"/>
      </dsp:txXfrm>
    </dsp:sp>
    <dsp:sp modelId="{4526CD32-D2FE-40FD-89A3-A6382E0D23EE}">
      <dsp:nvSpPr>
        <dsp:cNvPr id="0" name=""/>
        <dsp:cNvSpPr/>
      </dsp:nvSpPr>
      <dsp:spPr>
        <a:xfrm>
          <a:off x="48397" y="691579"/>
          <a:ext cx="1205000" cy="602500"/>
        </a:xfrm>
        <a:prstGeom prst="roundRect">
          <a:avLst/>
        </a:prstGeom>
        <a:solidFill>
          <a:srgbClr val="E75C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Preserve</a:t>
          </a:r>
          <a:endParaRPr lang="en-GB" sz="17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77809" y="720991"/>
        <a:ext cx="1146176" cy="543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0A1DD-AB59-CA4C-8686-43FFC4D6E54B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56C26-0BDD-084A-BFD6-CD832BE1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59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C10CA-100A-A24C-8F09-C767CB1015A8}" type="datetimeFigureOut">
              <a:rPr lang="en-US" smtClean="0"/>
              <a:t>6/27/2013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FC684-293E-EA42-B1F0-498D26726B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09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22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GB" dirty="0" smtClean="0"/>
              <a:t>Creating data</a:t>
            </a:r>
          </a:p>
          <a:p>
            <a:pPr fontAlgn="base"/>
            <a:r>
              <a:rPr lang="en-GB" dirty="0" smtClean="0"/>
              <a:t>Documenting data</a:t>
            </a:r>
          </a:p>
          <a:p>
            <a:pPr fontAlgn="base"/>
            <a:r>
              <a:rPr lang="en-GB" dirty="0" smtClean="0"/>
              <a:t>Accessing / using data</a:t>
            </a:r>
          </a:p>
          <a:p>
            <a:pPr fontAlgn="base"/>
            <a:r>
              <a:rPr lang="en-GB" dirty="0" smtClean="0"/>
              <a:t>Storing data and backup</a:t>
            </a:r>
          </a:p>
          <a:p>
            <a:pPr fontAlgn="base"/>
            <a:r>
              <a:rPr lang="en-GB" dirty="0" smtClean="0"/>
              <a:t>Sharing data</a:t>
            </a:r>
          </a:p>
          <a:p>
            <a:pPr fontAlgn="base"/>
            <a:r>
              <a:rPr lang="en-GB" dirty="0" smtClean="0"/>
              <a:t>Preserving data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4E5D62-919A-47FE-B28B-F52175EBF6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524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87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87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664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33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33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33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3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6" descr="Cov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668" y="551613"/>
            <a:ext cx="4240203" cy="1919592"/>
          </a:xfrm>
        </p:spPr>
        <p:txBody>
          <a:bodyPr>
            <a:normAutofit/>
          </a:bodyPr>
          <a:lstStyle>
            <a:lvl1pPr algn="l">
              <a:defRPr sz="4400">
                <a:solidFill>
                  <a:srgbClr val="C10B24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832" y="2633447"/>
            <a:ext cx="4240203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5" descr="NU - A4 Logo (RGB)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"/>
            <a:ext cx="1831975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35015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4125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84115"/>
            <a:ext cx="2057400" cy="4942048"/>
          </a:xfr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84115"/>
            <a:ext cx="6019800" cy="4942048"/>
          </a:xfr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899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0968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0799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10010"/>
            <a:ext cx="4038600" cy="38161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10010"/>
            <a:ext cx="4038600" cy="38161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4199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2451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81441"/>
            <a:ext cx="4040188" cy="31447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4168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81442"/>
            <a:ext cx="4041775" cy="3144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8879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5453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5167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641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9269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38565"/>
            <a:ext cx="5486400" cy="33890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88931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670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smtClean="0">
                <a:solidFill>
                  <a:srgbClr val="C10B24"/>
                </a:solidFill>
                <a:latin typeface="Arial Bold" charset="0"/>
              </a:rPr>
              <a:t>Slide Heading</a:t>
            </a:r>
            <a:endParaRPr lang="en-US" sz="4000" dirty="0">
              <a:solidFill>
                <a:srgbClr val="C10B24"/>
              </a:solidFill>
              <a:latin typeface="Arial Bold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10010"/>
            <a:ext cx="8229600" cy="3816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© 2013 Newcastle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762000" y="1143000"/>
            <a:ext cx="8382000" cy="0"/>
          </a:xfrm>
          <a:prstGeom prst="line">
            <a:avLst/>
          </a:prstGeom>
          <a:noFill/>
          <a:ln w="9525">
            <a:solidFill>
              <a:srgbClr val="6666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" name="Picture 5" descr="NU - A4 Logo (RGB)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"/>
            <a:ext cx="1831975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reative Commons Licens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6430425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01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C10B2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»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ncl.ac.uk/rd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ncl.ac.uk/rd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l.ac.uk/res/resources/Polices%20Forms%20and%20Guidance/Policies.htm" TargetMode="External"/><Relationship Id="rId2" Type="http://schemas.openxmlformats.org/officeDocument/2006/relationships/hyperlink" Target="http://www.ncl.ac.uk/res/assets/documents/DraftResearchDataManagementPolicyPrinciplesandCodeofGoodPractice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ffield.ac.uk/is/research/projects/rdmrose" TargetMode="External"/><Relationship Id="rId2" Type="http://schemas.openxmlformats.org/officeDocument/2006/relationships/hyperlink" Target="http://www.dcc.ac.uk/trai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atalib.edina.ac.uk/mantr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cc.ac.uk/resources/briefing-papers/making-case-rd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Good practice in Research Data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Module 2: </a:t>
            </a:r>
            <a:br>
              <a:rPr lang="en-GB" dirty="0" smtClean="0"/>
            </a:br>
            <a:r>
              <a:rPr lang="en-GB" dirty="0" smtClean="0"/>
              <a:t>RDM </a:t>
            </a:r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6349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Holistic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/>
              <a:t>Good data management is good for research</a:t>
            </a:r>
          </a:p>
          <a:p>
            <a:pPr lvl="1" fontAlgn="base"/>
            <a:r>
              <a:rPr lang="en-GB" dirty="0"/>
              <a:t>More efficient research </a:t>
            </a:r>
            <a:r>
              <a:rPr lang="en-GB" dirty="0" smtClean="0"/>
              <a:t>process</a:t>
            </a:r>
          </a:p>
          <a:p>
            <a:pPr lvl="1" fontAlgn="base"/>
            <a:r>
              <a:rPr lang="en-GB" dirty="0" smtClean="0"/>
              <a:t>Avoidance </a:t>
            </a:r>
            <a:r>
              <a:rPr lang="en-GB" dirty="0"/>
              <a:t>of data </a:t>
            </a:r>
            <a:r>
              <a:rPr lang="en-GB" dirty="0" smtClean="0"/>
              <a:t>loss</a:t>
            </a:r>
          </a:p>
          <a:p>
            <a:pPr lvl="1" fontAlgn="base"/>
            <a:r>
              <a:rPr lang="en-GB" dirty="0"/>
              <a:t>B</a:t>
            </a:r>
            <a:r>
              <a:rPr lang="en-GB" dirty="0" smtClean="0"/>
              <a:t>enefits </a:t>
            </a:r>
            <a:r>
              <a:rPr lang="en-GB" dirty="0"/>
              <a:t>of data </a:t>
            </a:r>
            <a:r>
              <a:rPr lang="en-GB" dirty="0" smtClean="0"/>
              <a:t>reuse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9536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/>
              <a:t>Alignment with </a:t>
            </a:r>
            <a:r>
              <a:rPr lang="en-GB" dirty="0" smtClean="0"/>
              <a:t>universities' missions</a:t>
            </a:r>
            <a:endParaRPr lang="en-GB" dirty="0"/>
          </a:p>
          <a:p>
            <a:pPr lvl="1" fontAlgn="base"/>
            <a:r>
              <a:rPr lang="en-GB" dirty="0"/>
              <a:t>Universities want to provide excellent research </a:t>
            </a:r>
            <a:r>
              <a:rPr lang="en-GB" dirty="0" smtClean="0"/>
              <a:t>infrastructure</a:t>
            </a:r>
            <a:endParaRPr lang="en-GB" dirty="0"/>
          </a:p>
          <a:p>
            <a:pPr lvl="1" fontAlgn="base"/>
            <a:r>
              <a:rPr lang="en-GB" dirty="0"/>
              <a:t>Universities want to have better oversight of research outputs</a:t>
            </a:r>
          </a:p>
        </p:txBody>
      </p:sp>
    </p:spTree>
    <p:extLst>
      <p:ext uri="{BB962C8B-B14F-4D97-AF65-F5344CB8AC3E}">
        <p14:creationId xmlns:p14="http://schemas.microsoft.com/office/powerpoint/2010/main" val="33255217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External 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Research funder </a:t>
            </a:r>
            <a:r>
              <a:rPr lang="en-GB" dirty="0" smtClean="0"/>
              <a:t>policies</a:t>
            </a:r>
          </a:p>
          <a:p>
            <a:pPr lvl="1" fontAlgn="base"/>
            <a:r>
              <a:rPr lang="en-GB" dirty="0"/>
              <a:t>Require Open </a:t>
            </a:r>
            <a:r>
              <a:rPr lang="en-GB" dirty="0" smtClean="0"/>
              <a:t>Access, RDM plans </a:t>
            </a:r>
            <a:r>
              <a:rPr lang="en-GB" dirty="0"/>
              <a:t>or 'technical appendices'</a:t>
            </a:r>
            <a:endParaRPr lang="en-GB" dirty="0" smtClean="0"/>
          </a:p>
          <a:p>
            <a:pPr fontAlgn="base"/>
            <a:r>
              <a:rPr lang="en-GB" dirty="0" smtClean="0"/>
              <a:t>Legislation &amp; litigious environment</a:t>
            </a:r>
            <a:endParaRPr lang="en-GB" dirty="0"/>
          </a:p>
          <a:p>
            <a:pPr lvl="1" fontAlgn="base"/>
            <a:r>
              <a:rPr lang="en-GB" dirty="0" smtClean="0"/>
              <a:t>DPA, FOIA</a:t>
            </a:r>
          </a:p>
          <a:p>
            <a:pPr fontAlgn="base"/>
            <a:r>
              <a:rPr lang="en-GB" dirty="0" smtClean="0"/>
              <a:t>Open </a:t>
            </a:r>
            <a:r>
              <a:rPr lang="en-GB" dirty="0"/>
              <a:t>data </a:t>
            </a:r>
            <a:r>
              <a:rPr lang="en-GB" dirty="0" smtClean="0"/>
              <a:t>agenda</a:t>
            </a:r>
          </a:p>
          <a:p>
            <a:pPr fontAlgn="base"/>
            <a:r>
              <a:rPr lang="en-GB" dirty="0" smtClean="0"/>
              <a:t>Volume of digital research data</a:t>
            </a:r>
          </a:p>
        </p:txBody>
      </p:sp>
    </p:spTree>
    <p:extLst>
      <p:ext uri="{BB962C8B-B14F-4D97-AF65-F5344CB8AC3E}">
        <p14:creationId xmlns:p14="http://schemas.microsoft.com/office/powerpoint/2010/main" val="2947580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Newcastle University</a:t>
            </a:r>
            <a:r>
              <a:rPr lang="en-GB" dirty="0" smtClean="0"/>
              <a:t>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/>
              <a:t>S</a:t>
            </a:r>
            <a:r>
              <a:rPr lang="en-GB" dirty="0" smtClean="0"/>
              <a:t>ignificant </a:t>
            </a:r>
            <a:r>
              <a:rPr lang="en-GB" dirty="0"/>
              <a:t>academic and financial implications for Newcastle </a:t>
            </a:r>
            <a:r>
              <a:rPr lang="en-GB" dirty="0" smtClean="0"/>
              <a:t>University</a:t>
            </a:r>
          </a:p>
          <a:p>
            <a:pPr fontAlgn="base"/>
            <a:r>
              <a:rPr lang="en-GB" dirty="0"/>
              <a:t>In 2010-2011 direct research income was £88 </a:t>
            </a:r>
            <a:r>
              <a:rPr lang="en-GB" dirty="0" smtClean="0"/>
              <a:t>million</a:t>
            </a:r>
          </a:p>
          <a:p>
            <a:pPr fontAlgn="base"/>
            <a:r>
              <a:rPr lang="en-GB" dirty="0" smtClean="0"/>
              <a:t>REF </a:t>
            </a:r>
            <a:r>
              <a:rPr lang="en-GB" dirty="0"/>
              <a:t>associated Quality-Related funding returns £35 million annually</a:t>
            </a:r>
          </a:p>
        </p:txBody>
      </p:sp>
    </p:spTree>
    <p:extLst>
      <p:ext uri="{BB962C8B-B14F-4D97-AF65-F5344CB8AC3E}">
        <p14:creationId xmlns:p14="http://schemas.microsoft.com/office/powerpoint/2010/main" val="17674785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Newcastle </a:t>
            </a:r>
            <a:r>
              <a:rPr lang="en-GB" dirty="0" smtClean="0"/>
              <a:t>University perspective #2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GB" dirty="0"/>
              <a:t>Public funders </a:t>
            </a:r>
            <a:r>
              <a:rPr lang="en-GB" dirty="0" smtClean="0"/>
              <a:t>now mandate </a:t>
            </a:r>
            <a:r>
              <a:rPr lang="en-GB" dirty="0"/>
              <a:t>that research data produced through their funding are available openly for </a:t>
            </a:r>
            <a:r>
              <a:rPr lang="en-GB" dirty="0" smtClean="0"/>
              <a:t>verification, validation </a:t>
            </a:r>
            <a:r>
              <a:rPr lang="en-GB" dirty="0"/>
              <a:t>and </a:t>
            </a:r>
            <a:r>
              <a:rPr lang="en-GB" dirty="0" smtClean="0"/>
              <a:t>re-use</a:t>
            </a:r>
          </a:p>
          <a:p>
            <a:pPr fontAlgn="base"/>
            <a:r>
              <a:rPr lang="en-GB" dirty="0" smtClean="0"/>
              <a:t>RCUK roadmap of compliance </a:t>
            </a:r>
          </a:p>
          <a:p>
            <a:pPr lvl="1" fontAlgn="base"/>
            <a:r>
              <a:rPr lang="en-GB" dirty="0" smtClean="0"/>
              <a:t>EPSRC strictest May 2012 – May 2015</a:t>
            </a:r>
          </a:p>
          <a:p>
            <a:pPr fontAlgn="base"/>
            <a:r>
              <a:rPr lang="en-GB" dirty="0">
                <a:hlinkClick r:id="rId3"/>
              </a:rPr>
              <a:t>http://research.ncl.ac.uk/rdm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4145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Newcastle University</a:t>
            </a:r>
            <a:r>
              <a:rPr lang="en-GB" dirty="0" smtClean="0"/>
              <a:t> perspective #3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Newcastle University is committed to the full lifecycle of research </a:t>
            </a:r>
            <a:r>
              <a:rPr lang="en-GB" dirty="0" smtClean="0"/>
              <a:t>management</a:t>
            </a:r>
          </a:p>
          <a:p>
            <a:pPr fontAlgn="base"/>
            <a:r>
              <a:rPr lang="en-GB" dirty="0" smtClean="0"/>
              <a:t>Investment in systems </a:t>
            </a:r>
          </a:p>
          <a:p>
            <a:pPr fontAlgn="base"/>
            <a:r>
              <a:rPr lang="en-GB" dirty="0" smtClean="0"/>
              <a:t>Major Jisc-funded project: Iridium</a:t>
            </a:r>
          </a:p>
          <a:p>
            <a:pPr fontAlgn="base"/>
            <a:r>
              <a:rPr lang="en-GB" dirty="0" smtClean="0"/>
              <a:t>Documentation and support</a:t>
            </a:r>
          </a:p>
          <a:p>
            <a:pPr lvl="1" fontAlgn="base"/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://research.ncl.ac.uk/rdm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03133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Newcastle University draft RDM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Newcastle University draft RDM policy and Code of Good Practice available online (</a:t>
            </a:r>
            <a:r>
              <a:rPr lang="en-GB" dirty="0" err="1" smtClean="0"/>
              <a:t>pdf</a:t>
            </a:r>
            <a:r>
              <a:rPr lang="en-GB" dirty="0" smtClean="0"/>
              <a:t>)</a:t>
            </a:r>
          </a:p>
          <a:p>
            <a:pPr lvl="1"/>
            <a:r>
              <a:rPr lang="en-GB" sz="2000" dirty="0" smtClean="0">
                <a:hlinkClick r:id="rId2"/>
              </a:rPr>
              <a:t>http://www.ncl.ac.uk/res/assets/documents/DraftResearchDataManagementPolicyPrinciplesandCodeofGoodPractice.pdf</a:t>
            </a:r>
            <a:endParaRPr lang="en-GB" sz="2000" dirty="0" smtClean="0"/>
          </a:p>
          <a:p>
            <a:r>
              <a:rPr lang="en-GB" dirty="0" smtClean="0"/>
              <a:t>Consider alongside other policies which may affect you and your data</a:t>
            </a:r>
          </a:p>
          <a:p>
            <a:pPr lvl="1"/>
            <a:r>
              <a:rPr lang="en-GB" sz="2000" dirty="0" smtClean="0">
                <a:hlinkClick r:id="rId3"/>
              </a:rPr>
              <a:t>http://www.ncl.ac.uk/res/resources/Polices%20Forms%20and%20Guidance/Policies.htm</a:t>
            </a:r>
            <a:endParaRPr lang="en-GB" sz="2000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0050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10 policy principles (1-3)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Research data management (including costs) should be considered at the earliest practical stage of the project and reviewed regularly to ensure that practice remains in-line with expected standards.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The project Principal Investigator (PI) at Newcastle University has overall responsibility for the appropriate storage, treatment (including making data sets suitable for publication) and security of research project data.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PI’s can delegate discrete responsibilities and this should be outlined in the research data management plan or appropriate project documentation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7711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10 policy principles (4-7)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fontAlgn="base">
              <a:buFont typeface="+mj-lt"/>
              <a:buAutoNum type="arabicPeriod" startAt="4"/>
            </a:pPr>
            <a:r>
              <a:rPr lang="en-GB" dirty="0"/>
              <a:t>All University staff are responsible for making themselves familiar with and adhering to legislation, funder guidance and University policy governing their research data.</a:t>
            </a:r>
          </a:p>
          <a:p>
            <a:pPr marL="514350" indent="-514350" fontAlgn="base">
              <a:buFont typeface="+mj-lt"/>
              <a:buAutoNum type="arabicPeriod" startAt="4"/>
            </a:pPr>
            <a:r>
              <a:rPr lang="en-GB" dirty="0"/>
              <a:t>The PI must provide the University with access instructions to research data within 4 weeks of successful publication.</a:t>
            </a:r>
          </a:p>
          <a:p>
            <a:pPr marL="514350" indent="-514350" fontAlgn="base">
              <a:buFont typeface="+mj-lt"/>
              <a:buAutoNum type="arabicPeriod" startAt="4"/>
            </a:pPr>
            <a:r>
              <a:rPr lang="en-GB" dirty="0" smtClean="0"/>
              <a:t>Published datasets should be as comprehensive as possible and have clear instructions for access. Metadata should be rich enough to facilitate discovery, reproduction and reuse.</a:t>
            </a:r>
          </a:p>
          <a:p>
            <a:pPr marL="514350" indent="-514350" fontAlgn="base">
              <a:buFont typeface="+mj-lt"/>
              <a:buAutoNum type="arabicPeriod" startAt="4"/>
            </a:pPr>
            <a:r>
              <a:rPr lang="en-GB" dirty="0" smtClean="0"/>
              <a:t>Research data should remain available for 10 years following any publication (unless otherwise specified) after which retention will be reviewed. Metadata will be kept indefinitely.</a:t>
            </a:r>
          </a:p>
        </p:txBody>
      </p:sp>
    </p:spTree>
    <p:extLst>
      <p:ext uri="{BB962C8B-B14F-4D97-AF65-F5344CB8AC3E}">
        <p14:creationId xmlns:p14="http://schemas.microsoft.com/office/powerpoint/2010/main" val="34803358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10 policy principles (8-10)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fontAlgn="base">
              <a:buFont typeface="+mj-lt"/>
              <a:buAutoNum type="arabicPeriod" startAt="8"/>
            </a:pPr>
            <a:r>
              <a:rPr lang="en-GB" dirty="0" smtClean="0"/>
              <a:t>Researchers should deposit their data in an appropriate funder mandated or discipline specific data repository. Where this is not available data should be deposited in an approved centre / manner.</a:t>
            </a:r>
          </a:p>
          <a:p>
            <a:pPr marL="514350" indent="-514350" fontAlgn="base">
              <a:buFont typeface="+mj-lt"/>
              <a:buAutoNum type="arabicPeriod" startAt="8"/>
            </a:pPr>
            <a:r>
              <a:rPr lang="en-GB" dirty="0" smtClean="0"/>
              <a:t>The University undertakes to provide appropriate resources, training, support and guidance to researchers and research support staff around data management. It will also provide a mechanism to record research metadata and to manage access.</a:t>
            </a:r>
          </a:p>
          <a:p>
            <a:pPr marL="514350" indent="-514350" fontAlgn="base">
              <a:buFont typeface="+mj-lt"/>
              <a:buAutoNum type="arabicPeriod" startAt="8"/>
            </a:pPr>
            <a:r>
              <a:rPr lang="en-GB" dirty="0" smtClean="0"/>
              <a:t>Where data has a commercial value or supports a commercial output such as a patent then public disclosure of the data may be delayed (this should be agreed in consultation with Research &amp; Enterprise Services).</a:t>
            </a:r>
          </a:p>
        </p:txBody>
      </p:sp>
    </p:spTree>
    <p:extLst>
      <p:ext uri="{BB962C8B-B14F-4D97-AF65-F5344CB8AC3E}">
        <p14:creationId xmlns:p14="http://schemas.microsoft.com/office/powerpoint/2010/main" val="7721186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Research Data Management (RDM)?</a:t>
            </a:r>
          </a:p>
          <a:p>
            <a:r>
              <a:rPr lang="en-GB" dirty="0" smtClean="0"/>
              <a:t>Why is RDM is important</a:t>
            </a:r>
          </a:p>
          <a:p>
            <a:pPr lvl="1"/>
            <a:r>
              <a:rPr lang="en-GB" dirty="0" smtClean="0"/>
              <a:t>National landscape and external drivers</a:t>
            </a:r>
          </a:p>
          <a:p>
            <a:pPr lvl="1"/>
            <a:r>
              <a:rPr lang="en-GB" dirty="0" smtClean="0"/>
              <a:t>Newcastle University response/policy/implications</a:t>
            </a:r>
          </a:p>
          <a:p>
            <a:r>
              <a:rPr lang="en-GB" dirty="0" smtClean="0"/>
              <a:t>Benefits &amp; barriers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2392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Activity: Ncl RDM policy principles and you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10571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Instructions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Annotate the draft Ncl RDM principles, considering your research/research project</a:t>
            </a:r>
          </a:p>
          <a:p>
            <a:pPr lvl="1"/>
            <a:r>
              <a:rPr lang="en-GB" dirty="0" smtClean="0"/>
              <a:t>Where does responsibility lie?</a:t>
            </a:r>
          </a:p>
          <a:p>
            <a:pPr lvl="1"/>
            <a:r>
              <a:rPr lang="en-GB" dirty="0" smtClean="0"/>
              <a:t>Grade how comfortable you are with each item </a:t>
            </a:r>
          </a:p>
          <a:p>
            <a:pPr marL="914400" lvl="2" indent="0">
              <a:buNone/>
            </a:pPr>
            <a:r>
              <a:rPr lang="en-GB" sz="4800" dirty="0" smtClean="0">
                <a:sym typeface="Wingdings"/>
              </a:rPr>
              <a:t>  </a:t>
            </a:r>
            <a:endParaRPr lang="en-GB" sz="4800" dirty="0" smtClean="0">
              <a:sym typeface="Wingdings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878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and barriers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712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and barriers of good RDM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are the benefits?</a:t>
            </a:r>
          </a:p>
          <a:p>
            <a:pPr lvl="1"/>
            <a:r>
              <a:rPr lang="en-GB" dirty="0" smtClean="0"/>
              <a:t>For the researcher?</a:t>
            </a:r>
          </a:p>
          <a:p>
            <a:pPr lvl="1"/>
            <a:r>
              <a:rPr lang="en-GB" dirty="0" smtClean="0"/>
              <a:t>For the "public good"?</a:t>
            </a:r>
          </a:p>
          <a:p>
            <a:pPr lvl="1"/>
            <a:r>
              <a:rPr lang="en-GB" dirty="0" smtClean="0"/>
              <a:t>For compliance?</a:t>
            </a:r>
            <a:endParaRPr lang="en-GB" dirty="0"/>
          </a:p>
          <a:p>
            <a:r>
              <a:rPr lang="en-GB" dirty="0" smtClean="0"/>
              <a:t>What are the barriers?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087388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for the researcher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Increased efficiency, time saving</a:t>
            </a:r>
          </a:p>
          <a:p>
            <a:r>
              <a:rPr lang="en-GB" dirty="0" smtClean="0"/>
              <a:t>Improved use of resource(s), reduced duplication</a:t>
            </a:r>
          </a:p>
          <a:p>
            <a:r>
              <a:rPr lang="en-GB" dirty="0" smtClean="0"/>
              <a:t>Enhanced </a:t>
            </a:r>
            <a:r>
              <a:rPr lang="en-GB" dirty="0"/>
              <a:t>data security and reduced risk of data </a:t>
            </a:r>
            <a:r>
              <a:rPr lang="en-GB" dirty="0" smtClean="0"/>
              <a:t>loss</a:t>
            </a:r>
          </a:p>
          <a:p>
            <a:r>
              <a:rPr lang="en-GB" dirty="0" smtClean="0"/>
              <a:t>Stimulation of </a:t>
            </a:r>
            <a:r>
              <a:rPr lang="en-GB" dirty="0"/>
              <a:t>new collaborations and new </a:t>
            </a:r>
            <a:r>
              <a:rPr lang="en-GB" dirty="0" smtClean="0"/>
              <a:t>research opportunities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3227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for the "public good"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Data </a:t>
            </a:r>
            <a:r>
              <a:rPr lang="en-GB" dirty="0"/>
              <a:t>and records are accurate, complete, authentic and </a:t>
            </a:r>
            <a:r>
              <a:rPr lang="en-GB" dirty="0" smtClean="0"/>
              <a:t>reliable</a:t>
            </a:r>
          </a:p>
          <a:p>
            <a:r>
              <a:rPr lang="en-GB" dirty="0" smtClean="0"/>
              <a:t>Research </a:t>
            </a:r>
            <a:r>
              <a:rPr lang="en-GB" dirty="0"/>
              <a:t>integrity and </a:t>
            </a:r>
            <a:r>
              <a:rPr lang="en-GB" dirty="0" smtClean="0"/>
              <a:t>replication</a:t>
            </a:r>
          </a:p>
          <a:p>
            <a:r>
              <a:rPr lang="en-GB" dirty="0" smtClean="0"/>
              <a:t>Better spending of the "public purse"</a:t>
            </a:r>
          </a:p>
          <a:p>
            <a:r>
              <a:rPr lang="en-GB" dirty="0" smtClean="0"/>
              <a:t>Better research and knowledge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02079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compliance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 smtClean="0"/>
              <a:t>Meet </a:t>
            </a:r>
            <a:r>
              <a:rPr lang="en-GB" dirty="0"/>
              <a:t>funding body grant requirements</a:t>
            </a:r>
          </a:p>
          <a:p>
            <a:pPr fontAlgn="base"/>
            <a:r>
              <a:rPr lang="en-GB" dirty="0" smtClean="0"/>
              <a:t>Comply </a:t>
            </a:r>
            <a:r>
              <a:rPr lang="en-GB" dirty="0"/>
              <a:t>with practices conducted in industry and commerce</a:t>
            </a:r>
          </a:p>
          <a:p>
            <a:pPr fontAlgn="base"/>
            <a:r>
              <a:rPr lang="en-GB" dirty="0"/>
              <a:t>Comply with legal and ethical </a:t>
            </a:r>
            <a:r>
              <a:rPr lang="en-GB" dirty="0" smtClean="0"/>
              <a:t>considerations</a:t>
            </a:r>
          </a:p>
          <a:p>
            <a:pPr fontAlgn="base"/>
            <a:r>
              <a:rPr lang="en-GB" dirty="0" smtClean="0"/>
              <a:t>Comply with publisher requirements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02079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Barriers to good RDM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GB" dirty="0" smtClean="0"/>
              <a:t>Individual barriers</a:t>
            </a:r>
          </a:p>
          <a:p>
            <a:pPr lvl="1" fontAlgn="base"/>
            <a:r>
              <a:rPr lang="en-GB" dirty="0" smtClean="0"/>
              <a:t>"My data doesn't fit RDM"</a:t>
            </a:r>
          </a:p>
          <a:p>
            <a:pPr lvl="1" fontAlgn="base"/>
            <a:r>
              <a:rPr lang="en-GB" dirty="0" smtClean="0"/>
              <a:t>"It's my data!"</a:t>
            </a:r>
            <a:endParaRPr lang="en-GB" dirty="0"/>
          </a:p>
          <a:p>
            <a:pPr lvl="1" fontAlgn="base"/>
            <a:r>
              <a:rPr lang="en-GB" dirty="0" smtClean="0"/>
              <a:t>"I just want to get on with the research!"</a:t>
            </a:r>
          </a:p>
          <a:p>
            <a:pPr lvl="1" fontAlgn="base"/>
            <a:r>
              <a:rPr lang="en-GB" dirty="0" smtClean="0"/>
              <a:t>"I don't understand RDM or what to do about it"</a:t>
            </a:r>
          </a:p>
          <a:p>
            <a:pPr fontAlgn="base"/>
            <a:r>
              <a:rPr lang="en-GB" dirty="0" smtClean="0"/>
              <a:t>Institutional barriers</a:t>
            </a:r>
          </a:p>
          <a:p>
            <a:pPr lvl="1" fontAlgn="base"/>
            <a:r>
              <a:rPr lang="en-GB" dirty="0" smtClean="0"/>
              <a:t>Authority structures in universities</a:t>
            </a:r>
          </a:p>
          <a:p>
            <a:pPr lvl="1" fontAlgn="base"/>
            <a:r>
              <a:rPr lang="en-GB" dirty="0" smtClean="0"/>
              <a:t>Insufficient local infrastructure to support RDM requirements</a:t>
            </a:r>
          </a:p>
          <a:p>
            <a:pPr lvl="1" fontAlgn="base"/>
            <a:r>
              <a:rPr lang="en-GB" dirty="0" smtClean="0"/>
              <a:t>No checking of compliance internally</a:t>
            </a:r>
          </a:p>
          <a:p>
            <a:pPr fontAlgn="base"/>
            <a:r>
              <a:rPr lang="en-GB" dirty="0" smtClean="0"/>
              <a:t>Academic culture barriers</a:t>
            </a:r>
          </a:p>
          <a:p>
            <a:pPr lvl="1" fontAlgn="base"/>
            <a:r>
              <a:rPr lang="en-GB" dirty="0" smtClean="0"/>
              <a:t>Informal sharing practices already exists</a:t>
            </a:r>
          </a:p>
          <a:p>
            <a:pPr lvl="1" fontAlgn="base"/>
            <a:r>
              <a:rPr lang="en-GB" dirty="0" smtClean="0"/>
              <a:t>Lack of reuse culture</a:t>
            </a:r>
          </a:p>
          <a:p>
            <a:pPr lvl="1" fontAlgn="base"/>
            <a:r>
              <a:rPr lang="en-GB" dirty="0" smtClean="0"/>
              <a:t>Legal, ethical and commercial motives</a:t>
            </a:r>
          </a:p>
          <a:p>
            <a:pPr lvl="1" fontAlgn="base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16000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review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0882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summary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RDM concerns the careful management of data throughout its lifecycle</a:t>
            </a:r>
          </a:p>
          <a:p>
            <a:r>
              <a:rPr lang="en-GB" dirty="0" smtClean="0"/>
              <a:t>Newcastle University is making a strong institution-wide response</a:t>
            </a:r>
          </a:p>
          <a:p>
            <a:r>
              <a:rPr lang="en-GB" dirty="0" smtClean="0"/>
              <a:t>The benefits outweigh the barriers!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3895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RDM?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712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Digital Curation Centre (DCC)</a:t>
            </a:r>
            <a:endParaRPr lang="en-GB" dirty="0"/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www.dcc.ac.uk/training</a:t>
            </a:r>
            <a:endParaRPr lang="en-GB" dirty="0" smtClean="0"/>
          </a:p>
          <a:p>
            <a:r>
              <a:rPr lang="en-GB" dirty="0"/>
              <a:t>RDM </a:t>
            </a:r>
            <a:r>
              <a:rPr lang="en-GB" dirty="0" smtClean="0"/>
              <a:t>Rose, Jisc project 2012-13, University of Sheffield</a:t>
            </a:r>
          </a:p>
          <a:p>
            <a:pPr lvl="1"/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www.sheffield.ac.uk/is/research/projects/rdmrose</a:t>
            </a:r>
            <a:endParaRPr lang="en-GB" dirty="0" smtClean="0"/>
          </a:p>
          <a:p>
            <a:r>
              <a:rPr lang="en-GB" dirty="0" smtClean="0"/>
              <a:t>Research data MANTRA [</a:t>
            </a:r>
            <a:r>
              <a:rPr lang="en-GB" dirty="0"/>
              <a:t>online course], EDINA and Data Library, University of Edinburgh</a:t>
            </a:r>
            <a:endParaRPr lang="en-GB" dirty="0" smtClean="0"/>
          </a:p>
          <a:p>
            <a:pPr lvl="1"/>
            <a:r>
              <a:rPr lang="en-GB" dirty="0">
                <a:hlinkClick r:id="rId4"/>
              </a:rPr>
              <a:t>http://datalib.edina.ac.uk/mantra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8958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RDM?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“Research data management concerns the organisation of data, from its entry to the research cycle through to the dissemination and archiving of valuable results.” </a:t>
            </a:r>
          </a:p>
          <a:p>
            <a:pPr marL="0" indent="0" algn="r">
              <a:buNone/>
            </a:pPr>
            <a:r>
              <a:rPr lang="en-GB" sz="1800" dirty="0" smtClean="0"/>
              <a:t>Whyte &amp; </a:t>
            </a:r>
            <a:r>
              <a:rPr lang="en-GB" sz="1800" dirty="0" err="1"/>
              <a:t>Tedds</a:t>
            </a:r>
            <a:r>
              <a:rPr lang="en-GB" sz="1800" dirty="0"/>
              <a:t>, </a:t>
            </a:r>
            <a:r>
              <a:rPr lang="en-GB" sz="1800" dirty="0" smtClean="0"/>
              <a:t>2011</a:t>
            </a:r>
          </a:p>
          <a:p>
            <a:pPr marL="0" indent="0" algn="r">
              <a:buNone/>
            </a:pPr>
            <a:r>
              <a:rPr lang="en-GB" sz="1800" dirty="0">
                <a:hlinkClick r:id="rId2"/>
              </a:rPr>
              <a:t>http://</a:t>
            </a:r>
            <a:r>
              <a:rPr lang="en-GB" sz="1800" dirty="0" smtClean="0">
                <a:hlinkClick r:id="rId2"/>
              </a:rPr>
              <a:t>www.dcc.ac.uk/resources/briefing-papers/making-case-rdm</a:t>
            </a:r>
            <a:endParaRPr lang="en-GB" sz="1800" dirty="0" smtClean="0"/>
          </a:p>
          <a:p>
            <a:pPr marL="0" indent="0" algn="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5325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RDM is about…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Caring for… </a:t>
            </a:r>
          </a:p>
          <a:p>
            <a:r>
              <a:rPr lang="en-GB" dirty="0" smtClean="0"/>
              <a:t>Facilitating access to… </a:t>
            </a:r>
          </a:p>
          <a:p>
            <a:r>
              <a:rPr lang="en-GB" dirty="0" smtClean="0"/>
              <a:t>Preserving…</a:t>
            </a:r>
          </a:p>
          <a:p>
            <a:r>
              <a:rPr lang="en-GB" dirty="0" smtClean="0"/>
              <a:t>Adding value to… </a:t>
            </a:r>
          </a:p>
          <a:p>
            <a:pPr marL="0" indent="0">
              <a:buNone/>
            </a:pPr>
            <a:r>
              <a:rPr lang="en-GB" dirty="0" smtClean="0"/>
              <a:t>digital research data throughout its lifecycle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7493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 involved in RDM</a:t>
            </a:r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79964153"/>
              </p:ext>
            </p:extLst>
          </p:nvPr>
        </p:nvGraphicFramePr>
        <p:xfrm>
          <a:off x="2724814" y="2450687"/>
          <a:ext cx="3694372" cy="3367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0539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Activity: Your research data cycle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71480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data cycle: feedback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r>
              <a:rPr lang="en-GB" dirty="0"/>
              <a:t>improve </a:t>
            </a:r>
            <a:r>
              <a:rPr lang="en-GB" dirty="0" smtClean="0"/>
              <a:t>your research </a:t>
            </a:r>
            <a:r>
              <a:rPr lang="en-GB" dirty="0"/>
              <a:t>data </a:t>
            </a:r>
            <a:r>
              <a:rPr lang="en-GB" dirty="0" smtClean="0"/>
              <a:t>management?</a:t>
            </a:r>
          </a:p>
          <a:p>
            <a:r>
              <a:rPr lang="en-GB" dirty="0" smtClean="0"/>
              <a:t>Where are the weak points?</a:t>
            </a:r>
          </a:p>
          <a:p>
            <a:r>
              <a:rPr lang="en-GB" dirty="0" smtClean="0"/>
              <a:t>Are you at risk of losing data?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3122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RDM important?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712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6673</TotalTime>
  <Words>1005</Words>
  <Application>Microsoft Office PowerPoint</Application>
  <PresentationFormat>On-screen Show (4:3)</PresentationFormat>
  <Paragraphs>150</Paragraphs>
  <Slides>30</Slides>
  <Notes>9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Good practice in Research Data Management</vt:lpstr>
      <vt:lpstr>Topics</vt:lpstr>
      <vt:lpstr>What is RDM?</vt:lpstr>
      <vt:lpstr>What is RDM?</vt:lpstr>
      <vt:lpstr>RDM is about…</vt:lpstr>
      <vt:lpstr>Activities involved in RDM</vt:lpstr>
      <vt:lpstr>Activity: Your research data cycle</vt:lpstr>
      <vt:lpstr>Your data cycle: feedback</vt:lpstr>
      <vt:lpstr>Why is RDM important?</vt:lpstr>
      <vt:lpstr>Holistic perspective</vt:lpstr>
      <vt:lpstr>HE perspective</vt:lpstr>
      <vt:lpstr>External drivers</vt:lpstr>
      <vt:lpstr>Newcastle University perspective</vt:lpstr>
      <vt:lpstr>Newcastle University perspective #2</vt:lpstr>
      <vt:lpstr>Newcastle University perspective #3</vt:lpstr>
      <vt:lpstr>Newcastle University draft RDM policy</vt:lpstr>
      <vt:lpstr>10 policy principles (1-3)</vt:lpstr>
      <vt:lpstr>10 policy principles (4-7)</vt:lpstr>
      <vt:lpstr>10 policy principles (8-10)</vt:lpstr>
      <vt:lpstr>Activity: Ncl RDM policy principles and you</vt:lpstr>
      <vt:lpstr>Instructions</vt:lpstr>
      <vt:lpstr>Benefits and barriers</vt:lpstr>
      <vt:lpstr>Benefits and barriers of good RDM</vt:lpstr>
      <vt:lpstr>Benefits for the researcher</vt:lpstr>
      <vt:lpstr>Benefits for the "public good"</vt:lpstr>
      <vt:lpstr>Benefits of compliance</vt:lpstr>
      <vt:lpstr>Barriers to good RDM</vt:lpstr>
      <vt:lpstr>Session review</vt:lpstr>
      <vt:lpstr>In summary</vt:lpstr>
      <vt:lpstr>Acknowledgements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Suddes</dc:creator>
  <cp:lastModifiedBy>Will Allen</cp:lastModifiedBy>
  <cp:revision>109</cp:revision>
  <dcterms:created xsi:type="dcterms:W3CDTF">2012-01-10T10:17:37Z</dcterms:created>
  <dcterms:modified xsi:type="dcterms:W3CDTF">2013-06-27T15:52:10Z</dcterms:modified>
</cp:coreProperties>
</file>